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310" r:id="rId14"/>
    <p:sldId id="270" r:id="rId15"/>
  </p:sldIdLst>
  <p:sldSz cx="18288000" cy="10287000"/>
  <p:notesSz cx="6858000" cy="9144000"/>
  <p:embeddedFontLst>
    <p:embeddedFont>
      <p:font typeface="Alatsi" panose="020B060402020209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Poppins Bold" panose="00000800000000000000" pitchFamily="2" charset="0"/>
      <p:regular r:id="rId26"/>
      <p:bold r:id="rId27"/>
    </p:embeddedFont>
    <p:embeddedFont>
      <p:font typeface="Poppins Semi-Bold" panose="020B060402020209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317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F7F30-5B44-4477-9221-E00F4CF61AE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5F3EE-0BEA-45AC-8BE4-BB5E13E79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10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Free Templates &amp; Infographics for PowerPoint and Google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6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6.sv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92749"/>
            <a:ext cx="18288000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353252"/>
            <a:ext cx="18288000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0"/>
            <a:ext cx="1028700" cy="10287000"/>
            <a:chOff x="0" y="0"/>
            <a:chExt cx="27093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7093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23773" y="2054135"/>
            <a:ext cx="16504446" cy="345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73"/>
              </a:lnSpc>
            </a:pPr>
            <a:r>
              <a:rPr lang="en-US" sz="5170">
                <a:solidFill>
                  <a:srgbClr val="000000"/>
                </a:solidFill>
                <a:latin typeface="Poppins Bold"/>
              </a:rPr>
              <a:t>THESIS TITLE:   IMPLEMENTING IOT-BASED FAULT DETECTION AND MONITORING IN SOLAR POWER PLANTS USING MACHINE LEARNING AND DIGITAL TWIN TECHNOLOGY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48234" y="9479006"/>
            <a:ext cx="6882108" cy="533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6"/>
              </a:lnSpc>
            </a:pPr>
            <a:r>
              <a:rPr lang="en-US" sz="3126">
                <a:solidFill>
                  <a:srgbClr val="000000"/>
                </a:solidFill>
                <a:latin typeface="Alatsi"/>
              </a:rPr>
              <a:t>26th December | 2024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646898" y="9140857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3773" y="6982525"/>
            <a:ext cx="1945442" cy="2207843"/>
          </a:xfrm>
          <a:custGeom>
            <a:avLst/>
            <a:gdLst/>
            <a:ahLst/>
            <a:cxnLst/>
            <a:rect l="l" t="t" r="r" b="b"/>
            <a:pathLst>
              <a:path w="1945442" h="2207843">
                <a:moveTo>
                  <a:pt x="0" y="0"/>
                </a:moveTo>
                <a:lnTo>
                  <a:pt x="1945442" y="0"/>
                </a:lnTo>
                <a:lnTo>
                  <a:pt x="1945442" y="2207842"/>
                </a:lnTo>
                <a:lnTo>
                  <a:pt x="0" y="22078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035460" y="6607907"/>
            <a:ext cx="6884328" cy="2839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8"/>
              </a:lnSpc>
            </a:pPr>
            <a:r>
              <a:rPr lang="en-US" sz="3527">
                <a:solidFill>
                  <a:srgbClr val="000000"/>
                </a:solidFill>
                <a:latin typeface="Poppins Bold"/>
              </a:rPr>
              <a:t>Bidut Sharkar Shemanto</a:t>
            </a:r>
          </a:p>
          <a:p>
            <a:pPr algn="l">
              <a:lnSpc>
                <a:spcPts val="4378"/>
              </a:lnSpc>
            </a:pPr>
            <a:r>
              <a:rPr lang="en-US" sz="3127">
                <a:solidFill>
                  <a:srgbClr val="000000"/>
                </a:solidFill>
                <a:latin typeface="Poppins"/>
              </a:rPr>
              <a:t>4th Year 1st Semester</a:t>
            </a:r>
          </a:p>
          <a:p>
            <a:pPr algn="l">
              <a:lnSpc>
                <a:spcPts val="4378"/>
              </a:lnSpc>
            </a:pPr>
            <a:r>
              <a:rPr lang="en-US" sz="3127">
                <a:solidFill>
                  <a:srgbClr val="000000"/>
                </a:solidFill>
                <a:latin typeface="Poppins"/>
              </a:rPr>
              <a:t>Department of Energy Science and Engineering</a:t>
            </a:r>
          </a:p>
          <a:p>
            <a:pPr algn="l">
              <a:lnSpc>
                <a:spcPts val="4378"/>
              </a:lnSpc>
            </a:pPr>
            <a:r>
              <a:rPr lang="en-US" sz="3127">
                <a:solidFill>
                  <a:srgbClr val="000000"/>
                </a:solidFill>
                <a:latin typeface="Poppins"/>
              </a:rPr>
              <a:t>Student ID: 1913027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35460" y="6001450"/>
            <a:ext cx="3490198" cy="67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Poppins Bold"/>
              </a:rPr>
              <a:t>Presented By :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246380"/>
            <a:ext cx="17516671" cy="151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7"/>
              </a:lnSpc>
            </a:pPr>
            <a:r>
              <a:rPr lang="en-US" sz="4799">
                <a:solidFill>
                  <a:srgbClr val="0097B2"/>
                </a:solidFill>
                <a:latin typeface="Poppins Bold"/>
              </a:rPr>
              <a:t>Presentation on Project &amp; Thesis</a:t>
            </a:r>
          </a:p>
          <a:p>
            <a:pPr algn="ctr">
              <a:lnSpc>
                <a:spcPts val="5807"/>
              </a:lnSpc>
            </a:pPr>
            <a:r>
              <a:rPr lang="en-US" sz="4799">
                <a:solidFill>
                  <a:srgbClr val="0097B2"/>
                </a:solidFill>
                <a:latin typeface="Poppins Bold"/>
              </a:rPr>
              <a:t>Course No: ESE 4000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30071" y="6025612"/>
            <a:ext cx="3567589" cy="67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Poppins Bold"/>
              </a:rPr>
              <a:t>Supervised by: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159765" y="6674582"/>
            <a:ext cx="6884328" cy="624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8"/>
              </a:lnSpc>
            </a:pPr>
            <a:r>
              <a:rPr lang="en-US" sz="3527">
                <a:solidFill>
                  <a:srgbClr val="000000"/>
                </a:solidFill>
                <a:latin typeface="Poppins Semi-Bold"/>
              </a:rPr>
              <a:t>Nibir Mondol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59765" y="7214276"/>
            <a:ext cx="7075789" cy="2778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8"/>
              </a:lnSpc>
            </a:pPr>
            <a:r>
              <a:rPr lang="en-US" sz="3127">
                <a:solidFill>
                  <a:srgbClr val="000000"/>
                </a:solidFill>
                <a:latin typeface="Poppins"/>
              </a:rPr>
              <a:t>Assistant Professor</a:t>
            </a:r>
          </a:p>
          <a:p>
            <a:pPr algn="l">
              <a:lnSpc>
                <a:spcPts val="4378"/>
              </a:lnSpc>
            </a:pPr>
            <a:r>
              <a:rPr lang="en-US" sz="3127">
                <a:solidFill>
                  <a:srgbClr val="000000"/>
                </a:solidFill>
                <a:latin typeface="Poppins"/>
              </a:rPr>
              <a:t>Department of Energy Science and Engineering</a:t>
            </a:r>
          </a:p>
          <a:p>
            <a:pPr algn="l">
              <a:lnSpc>
                <a:spcPts val="4378"/>
              </a:lnSpc>
            </a:pPr>
            <a:r>
              <a:rPr lang="en-US" sz="3127">
                <a:solidFill>
                  <a:srgbClr val="000000"/>
                </a:solidFill>
                <a:latin typeface="Poppins"/>
              </a:rPr>
              <a:t>Khulna University of Engineering &amp; Technology (KUET), Khulna -9203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82861" y="593323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90666" y="63162"/>
            <a:ext cx="13180039" cy="1345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Poppins Semi-Bold"/>
              </a:rPr>
              <a:t>METHODOLOGY</a:t>
            </a:r>
          </a:p>
        </p:txBody>
      </p:sp>
      <p:sp>
        <p:nvSpPr>
          <p:cNvPr id="4" name="Freeform 4"/>
          <p:cNvSpPr/>
          <p:nvPr/>
        </p:nvSpPr>
        <p:spPr>
          <a:xfrm>
            <a:off x="-5272734" y="-80455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4638" y="3886599"/>
            <a:ext cx="7965760" cy="2754228"/>
          </a:xfrm>
          <a:custGeom>
            <a:avLst/>
            <a:gdLst/>
            <a:ahLst/>
            <a:cxnLst/>
            <a:rect l="l" t="t" r="r" b="b"/>
            <a:pathLst>
              <a:path w="7965760" h="2754228">
                <a:moveTo>
                  <a:pt x="0" y="0"/>
                </a:moveTo>
                <a:lnTo>
                  <a:pt x="7965760" y="0"/>
                </a:lnTo>
                <a:lnTo>
                  <a:pt x="7965760" y="2754228"/>
                </a:lnTo>
                <a:lnTo>
                  <a:pt x="0" y="2754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251233" y="3648906"/>
            <a:ext cx="6591958" cy="3451689"/>
          </a:xfrm>
          <a:custGeom>
            <a:avLst/>
            <a:gdLst/>
            <a:ahLst/>
            <a:cxnLst/>
            <a:rect l="l" t="t" r="r" b="b"/>
            <a:pathLst>
              <a:path w="6591958" h="3451689">
                <a:moveTo>
                  <a:pt x="0" y="0"/>
                </a:moveTo>
                <a:lnTo>
                  <a:pt x="6591958" y="0"/>
                </a:lnTo>
                <a:lnTo>
                  <a:pt x="6591958" y="3451689"/>
                </a:lnTo>
                <a:lnTo>
                  <a:pt x="0" y="3451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264" b="-826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3502" y="3886599"/>
            <a:ext cx="8248032" cy="2976303"/>
            <a:chOff x="0" y="0"/>
            <a:chExt cx="2172321" cy="7838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72321" cy="783882"/>
            </a:xfrm>
            <a:custGeom>
              <a:avLst/>
              <a:gdLst/>
              <a:ahLst/>
              <a:cxnLst/>
              <a:rect l="l" t="t" r="r" b="b"/>
              <a:pathLst>
                <a:path w="2172321" h="783882">
                  <a:moveTo>
                    <a:pt x="47871" y="0"/>
                  </a:moveTo>
                  <a:lnTo>
                    <a:pt x="2124451" y="0"/>
                  </a:lnTo>
                  <a:cubicBezTo>
                    <a:pt x="2137147" y="0"/>
                    <a:pt x="2149323" y="5043"/>
                    <a:pt x="2158300" y="14021"/>
                  </a:cubicBezTo>
                  <a:cubicBezTo>
                    <a:pt x="2167278" y="22998"/>
                    <a:pt x="2172321" y="35174"/>
                    <a:pt x="2172321" y="47871"/>
                  </a:cubicBezTo>
                  <a:lnTo>
                    <a:pt x="2172321" y="736012"/>
                  </a:lnTo>
                  <a:cubicBezTo>
                    <a:pt x="2172321" y="748708"/>
                    <a:pt x="2167278" y="760884"/>
                    <a:pt x="2158300" y="769861"/>
                  </a:cubicBezTo>
                  <a:cubicBezTo>
                    <a:pt x="2149323" y="778839"/>
                    <a:pt x="2137147" y="783882"/>
                    <a:pt x="2124451" y="783882"/>
                  </a:cubicBezTo>
                  <a:lnTo>
                    <a:pt x="47871" y="783882"/>
                  </a:lnTo>
                  <a:cubicBezTo>
                    <a:pt x="35174" y="783882"/>
                    <a:pt x="22998" y="778839"/>
                    <a:pt x="14021" y="769861"/>
                  </a:cubicBezTo>
                  <a:cubicBezTo>
                    <a:pt x="5043" y="760884"/>
                    <a:pt x="0" y="748708"/>
                    <a:pt x="0" y="736012"/>
                  </a:cubicBezTo>
                  <a:lnTo>
                    <a:pt x="0" y="47871"/>
                  </a:lnTo>
                  <a:cubicBezTo>
                    <a:pt x="0" y="35174"/>
                    <a:pt x="5043" y="22998"/>
                    <a:pt x="14021" y="14021"/>
                  </a:cubicBezTo>
                  <a:cubicBezTo>
                    <a:pt x="22998" y="5043"/>
                    <a:pt x="35174" y="0"/>
                    <a:pt x="478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5757"/>
              </a:solidFill>
              <a:prstDash val="dash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172321" cy="831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8391534" y="5374750"/>
            <a:ext cx="2859698" cy="0"/>
          </a:xfrm>
          <a:prstGeom prst="line">
            <a:avLst/>
          </a:prstGeom>
          <a:ln w="38100" cap="flat">
            <a:solidFill>
              <a:srgbClr val="FF5757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8596479" y="4299772"/>
            <a:ext cx="2445204" cy="959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</a:pPr>
            <a:r>
              <a:rPr lang="en-US" sz="2709">
                <a:solidFill>
                  <a:srgbClr val="0097B2"/>
                </a:solidFill>
                <a:latin typeface="Poppins Bold"/>
              </a:rPr>
              <a:t>Generating </a:t>
            </a:r>
          </a:p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709">
                <a:solidFill>
                  <a:srgbClr val="0097B2"/>
                </a:solidFill>
                <a:latin typeface="Poppins Bold"/>
              </a:rPr>
              <a:t>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981" y="1875155"/>
            <a:ext cx="15771994" cy="88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4330" lvl="1" indent="-267165" algn="just">
              <a:lnSpc>
                <a:spcPts val="3464"/>
              </a:lnSpc>
              <a:buFont typeface="Arial"/>
              <a:buChar char="•"/>
            </a:pPr>
            <a:r>
              <a:rPr lang="en-US" sz="2474">
                <a:solidFill>
                  <a:srgbClr val="000000"/>
                </a:solidFill>
                <a:latin typeface="Poppins"/>
              </a:rPr>
              <a:t>SIMULINK Model to create treaning dataset to train Machine Learning Model</a:t>
            </a:r>
          </a:p>
          <a:p>
            <a:pPr marL="534330" lvl="1" indent="-267165" algn="just">
              <a:lnSpc>
                <a:spcPts val="3464"/>
              </a:lnSpc>
              <a:spcBef>
                <a:spcPct val="0"/>
              </a:spcBef>
              <a:buFont typeface="Arial"/>
              <a:buChar char="•"/>
            </a:pPr>
            <a:r>
              <a:rPr lang="en-US" sz="2474">
                <a:solidFill>
                  <a:srgbClr val="000000"/>
                </a:solidFill>
                <a:latin typeface="Poppins"/>
              </a:rPr>
              <a:t>Using 2 KW Solar Power Plant of Department of Energy Science and Engineering,KUET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C6898683-C841-417D-A6AD-19C4B281211F}"/>
              </a:ext>
            </a:extLst>
          </p:cNvPr>
          <p:cNvSpPr txBox="1"/>
          <p:nvPr/>
        </p:nvSpPr>
        <p:spPr>
          <a:xfrm>
            <a:off x="12134161" y="320034"/>
            <a:ext cx="2670929" cy="97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>
                <a:solidFill>
                  <a:srgbClr val="000000"/>
                </a:solidFill>
                <a:latin typeface="Alatsi"/>
              </a:rPr>
              <a:t>(Cont’D)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68A2E90C-51D7-4BA1-BEAF-574D5C5965A9}"/>
              </a:ext>
            </a:extLst>
          </p:cNvPr>
          <p:cNvSpPr txBox="1"/>
          <p:nvPr/>
        </p:nvSpPr>
        <p:spPr>
          <a:xfrm>
            <a:off x="3276600" y="8441985"/>
            <a:ext cx="12554661" cy="466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Poppins Semi-Bold"/>
              </a:rPr>
              <a:t>Figure 12: (Sample)MATLAB SIMULINK model to generate training data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50838" y="661790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90666" y="63162"/>
            <a:ext cx="13180039" cy="1345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Poppins Semi-Bold"/>
              </a:rPr>
              <a:t>METHODOLOGY</a:t>
            </a:r>
          </a:p>
        </p:txBody>
      </p:sp>
      <p:sp>
        <p:nvSpPr>
          <p:cNvPr id="4" name="Freeform 4"/>
          <p:cNvSpPr/>
          <p:nvPr/>
        </p:nvSpPr>
        <p:spPr>
          <a:xfrm>
            <a:off x="-5272734" y="-80455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67200" y="1069836"/>
            <a:ext cx="10363200" cy="4152860"/>
          </a:xfrm>
          <a:custGeom>
            <a:avLst/>
            <a:gdLst/>
            <a:ahLst/>
            <a:cxnLst/>
            <a:rect l="l" t="t" r="r" b="b"/>
            <a:pathLst>
              <a:path w="10983760" h="4612669">
                <a:moveTo>
                  <a:pt x="0" y="0"/>
                </a:moveTo>
                <a:lnTo>
                  <a:pt x="10983760" y="0"/>
                </a:lnTo>
                <a:lnTo>
                  <a:pt x="10983760" y="4612670"/>
                </a:lnTo>
                <a:lnTo>
                  <a:pt x="0" y="4612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134161" y="320034"/>
            <a:ext cx="2670929" cy="97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>
                <a:solidFill>
                  <a:srgbClr val="000000"/>
                </a:solidFill>
                <a:latin typeface="Alatsi"/>
              </a:rPr>
              <a:t>(Cont’D)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7D0AA39-955B-46D3-A1ED-48232BF27E09}"/>
              </a:ext>
            </a:extLst>
          </p:cNvPr>
          <p:cNvSpPr/>
          <p:nvPr/>
        </p:nvSpPr>
        <p:spPr>
          <a:xfrm>
            <a:off x="757265" y="5487200"/>
            <a:ext cx="8519291" cy="4402868"/>
          </a:xfrm>
          <a:custGeom>
            <a:avLst/>
            <a:gdLst/>
            <a:ahLst/>
            <a:cxnLst/>
            <a:rect l="l" t="t" r="r" b="b"/>
            <a:pathLst>
              <a:path w="11166763" h="5730701">
                <a:moveTo>
                  <a:pt x="0" y="0"/>
                </a:moveTo>
                <a:lnTo>
                  <a:pt x="11166764" y="0"/>
                </a:lnTo>
                <a:lnTo>
                  <a:pt x="11166764" y="5730700"/>
                </a:lnTo>
                <a:lnTo>
                  <a:pt x="0" y="5730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2050" name="Picture 2" descr="Solar Digital Twin software platform - Sitemark">
            <a:extLst>
              <a:ext uri="{FF2B5EF4-FFF2-40B4-BE49-F238E27FC236}">
                <a16:creationId xmlns:a16="http://schemas.microsoft.com/office/drawing/2014/main" id="{877DDB05-ABBC-4107-87CD-BC3F66134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761" y="5607716"/>
            <a:ext cx="68389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A2FD1A-D96A-48B8-A0AE-62A5075F529D}"/>
              </a:ext>
            </a:extLst>
          </p:cNvPr>
          <p:cNvSpPr/>
          <p:nvPr/>
        </p:nvSpPr>
        <p:spPr>
          <a:xfrm>
            <a:off x="6988516" y="5170574"/>
            <a:ext cx="4512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Poppins Semi-Bold"/>
              </a:rPr>
              <a:t>Figure 13: Machine Learning workflow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8D51A8-EACE-450C-BCCC-2DF3A94B52B8}"/>
              </a:ext>
            </a:extLst>
          </p:cNvPr>
          <p:cNvSpPr/>
          <p:nvPr/>
        </p:nvSpPr>
        <p:spPr>
          <a:xfrm>
            <a:off x="2530003" y="9832061"/>
            <a:ext cx="4956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Poppins Semi-Bold"/>
              </a:rPr>
              <a:t>Figure 14: (Sample) IoT to collect PV data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79B4CB-CA9C-48AB-922C-6C88DB450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0002" y="9567557"/>
            <a:ext cx="5175817" cy="29661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9702087-E731-4268-9AC2-06C97E02731B}"/>
              </a:ext>
            </a:extLst>
          </p:cNvPr>
          <p:cNvSpPr/>
          <p:nvPr/>
        </p:nvSpPr>
        <p:spPr>
          <a:xfrm>
            <a:off x="12326687" y="9782300"/>
            <a:ext cx="3865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Poppins Semi-Bold"/>
              </a:rPr>
              <a:t>Figure 14: (Sample) Digital Twin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50838" y="661790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90666" y="63162"/>
            <a:ext cx="13180039" cy="1345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Poppins Semi-Bold"/>
              </a:rPr>
              <a:t>METHODOLOGY</a:t>
            </a:r>
          </a:p>
        </p:txBody>
      </p:sp>
      <p:sp>
        <p:nvSpPr>
          <p:cNvPr id="4" name="Freeform 4"/>
          <p:cNvSpPr/>
          <p:nvPr/>
        </p:nvSpPr>
        <p:spPr>
          <a:xfrm>
            <a:off x="-5272734" y="-80455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44264" y="2324777"/>
            <a:ext cx="1397820" cy="1397820"/>
          </a:xfrm>
          <a:custGeom>
            <a:avLst/>
            <a:gdLst/>
            <a:ahLst/>
            <a:cxnLst/>
            <a:rect l="l" t="t" r="r" b="b"/>
            <a:pathLst>
              <a:path w="1397820" h="1397820">
                <a:moveTo>
                  <a:pt x="0" y="0"/>
                </a:moveTo>
                <a:lnTo>
                  <a:pt x="1397821" y="0"/>
                </a:lnTo>
                <a:lnTo>
                  <a:pt x="1397821" y="1397821"/>
                </a:lnTo>
                <a:lnTo>
                  <a:pt x="0" y="1397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18435" y="2344664"/>
            <a:ext cx="2755867" cy="1377934"/>
          </a:xfrm>
          <a:custGeom>
            <a:avLst/>
            <a:gdLst/>
            <a:ahLst/>
            <a:cxnLst/>
            <a:rect l="l" t="t" r="r" b="b"/>
            <a:pathLst>
              <a:path w="2755867" h="1377934">
                <a:moveTo>
                  <a:pt x="0" y="0"/>
                </a:moveTo>
                <a:lnTo>
                  <a:pt x="2755867" y="0"/>
                </a:lnTo>
                <a:lnTo>
                  <a:pt x="2755867" y="1377934"/>
                </a:lnTo>
                <a:lnTo>
                  <a:pt x="0" y="1377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20394" y="2101616"/>
            <a:ext cx="1844143" cy="1844143"/>
          </a:xfrm>
          <a:custGeom>
            <a:avLst/>
            <a:gdLst/>
            <a:ahLst/>
            <a:cxnLst/>
            <a:rect l="l" t="t" r="r" b="b"/>
            <a:pathLst>
              <a:path w="1844143" h="1844143">
                <a:moveTo>
                  <a:pt x="0" y="0"/>
                </a:moveTo>
                <a:lnTo>
                  <a:pt x="1844143" y="0"/>
                </a:lnTo>
                <a:lnTo>
                  <a:pt x="1844143" y="1844143"/>
                </a:lnTo>
                <a:lnTo>
                  <a:pt x="0" y="18441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83142" y="2158834"/>
            <a:ext cx="864854" cy="864854"/>
          </a:xfrm>
          <a:custGeom>
            <a:avLst/>
            <a:gdLst/>
            <a:ahLst/>
            <a:cxnLst/>
            <a:rect l="l" t="t" r="r" b="b"/>
            <a:pathLst>
              <a:path w="864854" h="864854">
                <a:moveTo>
                  <a:pt x="0" y="0"/>
                </a:moveTo>
                <a:lnTo>
                  <a:pt x="864854" y="0"/>
                </a:lnTo>
                <a:lnTo>
                  <a:pt x="864854" y="864854"/>
                </a:lnTo>
                <a:lnTo>
                  <a:pt x="0" y="8648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08818" y="5492949"/>
            <a:ext cx="2267864" cy="818027"/>
          </a:xfrm>
          <a:custGeom>
            <a:avLst/>
            <a:gdLst/>
            <a:ahLst/>
            <a:cxnLst/>
            <a:rect l="l" t="t" r="r" b="b"/>
            <a:pathLst>
              <a:path w="2267864" h="818027">
                <a:moveTo>
                  <a:pt x="0" y="0"/>
                </a:moveTo>
                <a:lnTo>
                  <a:pt x="2267863" y="0"/>
                </a:lnTo>
                <a:lnTo>
                  <a:pt x="2267863" y="818027"/>
                </a:lnTo>
                <a:lnTo>
                  <a:pt x="0" y="8180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863512" y="5479284"/>
            <a:ext cx="1045306" cy="1045306"/>
          </a:xfrm>
          <a:custGeom>
            <a:avLst/>
            <a:gdLst/>
            <a:ahLst/>
            <a:cxnLst/>
            <a:rect l="l" t="t" r="r" b="b"/>
            <a:pathLst>
              <a:path w="1045306" h="1045306">
                <a:moveTo>
                  <a:pt x="0" y="0"/>
                </a:moveTo>
                <a:lnTo>
                  <a:pt x="1045306" y="0"/>
                </a:lnTo>
                <a:lnTo>
                  <a:pt x="1045306" y="1045306"/>
                </a:lnTo>
                <a:lnTo>
                  <a:pt x="0" y="10453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516784" y="3711574"/>
            <a:ext cx="1414630" cy="1414630"/>
          </a:xfrm>
          <a:custGeom>
            <a:avLst/>
            <a:gdLst/>
            <a:ahLst/>
            <a:cxnLst/>
            <a:rect l="l" t="t" r="r" b="b"/>
            <a:pathLst>
              <a:path w="1414630" h="1414630">
                <a:moveTo>
                  <a:pt x="0" y="0"/>
                </a:moveTo>
                <a:lnTo>
                  <a:pt x="1414630" y="0"/>
                </a:lnTo>
                <a:lnTo>
                  <a:pt x="1414630" y="1414630"/>
                </a:lnTo>
                <a:lnTo>
                  <a:pt x="0" y="14146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134161" y="3609728"/>
            <a:ext cx="4505803" cy="3178881"/>
            <a:chOff x="0" y="0"/>
            <a:chExt cx="1186714" cy="8372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86714" cy="837236"/>
            </a:xfrm>
            <a:custGeom>
              <a:avLst/>
              <a:gdLst/>
              <a:ahLst/>
              <a:cxnLst/>
              <a:rect l="l" t="t" r="r" b="b"/>
              <a:pathLst>
                <a:path w="1186714" h="837236">
                  <a:moveTo>
                    <a:pt x="87629" y="0"/>
                  </a:moveTo>
                  <a:lnTo>
                    <a:pt x="1099085" y="0"/>
                  </a:lnTo>
                  <a:cubicBezTo>
                    <a:pt x="1122325" y="0"/>
                    <a:pt x="1144614" y="9232"/>
                    <a:pt x="1161048" y="25666"/>
                  </a:cubicBezTo>
                  <a:cubicBezTo>
                    <a:pt x="1177481" y="42099"/>
                    <a:pt x="1186714" y="64388"/>
                    <a:pt x="1186714" y="87629"/>
                  </a:cubicBezTo>
                  <a:lnTo>
                    <a:pt x="1186714" y="749607"/>
                  </a:lnTo>
                  <a:cubicBezTo>
                    <a:pt x="1186714" y="772848"/>
                    <a:pt x="1177481" y="795137"/>
                    <a:pt x="1161048" y="811570"/>
                  </a:cubicBezTo>
                  <a:cubicBezTo>
                    <a:pt x="1144614" y="828004"/>
                    <a:pt x="1122325" y="837236"/>
                    <a:pt x="1099085" y="837236"/>
                  </a:cubicBezTo>
                  <a:lnTo>
                    <a:pt x="87629" y="837236"/>
                  </a:lnTo>
                  <a:cubicBezTo>
                    <a:pt x="64388" y="837236"/>
                    <a:pt x="42099" y="828004"/>
                    <a:pt x="25666" y="811570"/>
                  </a:cubicBezTo>
                  <a:cubicBezTo>
                    <a:pt x="9232" y="795137"/>
                    <a:pt x="0" y="772848"/>
                    <a:pt x="0" y="749607"/>
                  </a:cubicBezTo>
                  <a:lnTo>
                    <a:pt x="0" y="87629"/>
                  </a:lnTo>
                  <a:cubicBezTo>
                    <a:pt x="0" y="64388"/>
                    <a:pt x="9232" y="42099"/>
                    <a:pt x="25666" y="25666"/>
                  </a:cubicBezTo>
                  <a:cubicBezTo>
                    <a:pt x="42099" y="9232"/>
                    <a:pt x="64388" y="0"/>
                    <a:pt x="876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97B2"/>
              </a:solidFill>
              <a:prstDash val="dash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186714" cy="884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432125" y="6597344"/>
            <a:ext cx="1511049" cy="1665887"/>
          </a:xfrm>
          <a:custGeom>
            <a:avLst/>
            <a:gdLst/>
            <a:ahLst/>
            <a:cxnLst/>
            <a:rect l="l" t="t" r="r" b="b"/>
            <a:pathLst>
              <a:path w="1511049" h="1665887">
                <a:moveTo>
                  <a:pt x="0" y="0"/>
                </a:moveTo>
                <a:lnTo>
                  <a:pt x="1511049" y="0"/>
                </a:lnTo>
                <a:lnTo>
                  <a:pt x="1511049" y="1665887"/>
                </a:lnTo>
                <a:lnTo>
                  <a:pt x="0" y="16658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2193" t="-32257" r="-44604" b="-37178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960478" y="6788609"/>
            <a:ext cx="1245257" cy="1245257"/>
          </a:xfrm>
          <a:custGeom>
            <a:avLst/>
            <a:gdLst/>
            <a:ahLst/>
            <a:cxnLst/>
            <a:rect l="l" t="t" r="r" b="b"/>
            <a:pathLst>
              <a:path w="1245257" h="1245257">
                <a:moveTo>
                  <a:pt x="0" y="0"/>
                </a:moveTo>
                <a:lnTo>
                  <a:pt x="1245256" y="0"/>
                </a:lnTo>
                <a:lnTo>
                  <a:pt x="1245256" y="1245257"/>
                </a:lnTo>
                <a:lnTo>
                  <a:pt x="0" y="12452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 flipV="1">
            <a:off x="4943174" y="7411238"/>
            <a:ext cx="2017303" cy="19050"/>
          </a:xfrm>
          <a:prstGeom prst="line">
            <a:avLst/>
          </a:prstGeom>
          <a:ln w="38100" cap="flat">
            <a:solidFill>
              <a:srgbClr val="0097B2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 flipV="1">
            <a:off x="8205734" y="7411238"/>
            <a:ext cx="6181328" cy="19050"/>
          </a:xfrm>
          <a:prstGeom prst="line">
            <a:avLst/>
          </a:prstGeom>
          <a:ln w="3810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2728703" y="3137343"/>
            <a:ext cx="1515561" cy="0"/>
          </a:xfrm>
          <a:prstGeom prst="line">
            <a:avLst/>
          </a:prstGeom>
          <a:ln w="38100" cap="flat">
            <a:solidFill>
              <a:srgbClr val="0097B2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>
            <a:off x="5642085" y="3099243"/>
            <a:ext cx="1515561" cy="0"/>
          </a:xfrm>
          <a:prstGeom prst="line">
            <a:avLst/>
          </a:prstGeom>
          <a:ln w="38100" cap="flat">
            <a:solidFill>
              <a:srgbClr val="0097B2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9674302" y="3099243"/>
            <a:ext cx="4737525" cy="0"/>
          </a:xfrm>
          <a:prstGeom prst="line">
            <a:avLst/>
          </a:prstGeom>
          <a:ln w="3810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14368013" y="6845613"/>
            <a:ext cx="0" cy="565625"/>
          </a:xfrm>
          <a:prstGeom prst="line">
            <a:avLst/>
          </a:prstGeom>
          <a:ln w="38100" cap="flat">
            <a:solidFill>
              <a:srgbClr val="0097B2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AutoShape 23"/>
          <p:cNvSpPr/>
          <p:nvPr/>
        </p:nvSpPr>
        <p:spPr>
          <a:xfrm>
            <a:off x="14387063" y="3099243"/>
            <a:ext cx="0" cy="510485"/>
          </a:xfrm>
          <a:prstGeom prst="line">
            <a:avLst/>
          </a:prstGeom>
          <a:ln w="38100" cap="flat">
            <a:solidFill>
              <a:srgbClr val="0097B2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Freeform 24"/>
          <p:cNvSpPr/>
          <p:nvPr/>
        </p:nvSpPr>
        <p:spPr>
          <a:xfrm>
            <a:off x="8780162" y="4879209"/>
            <a:ext cx="1147919" cy="1147919"/>
          </a:xfrm>
          <a:custGeom>
            <a:avLst/>
            <a:gdLst/>
            <a:ahLst/>
            <a:cxnLst/>
            <a:rect l="l" t="t" r="r" b="b"/>
            <a:pathLst>
              <a:path w="1147919" h="1147919">
                <a:moveTo>
                  <a:pt x="0" y="0"/>
                </a:moveTo>
                <a:lnTo>
                  <a:pt x="1147919" y="0"/>
                </a:lnTo>
                <a:lnTo>
                  <a:pt x="1147919" y="1147920"/>
                </a:lnTo>
                <a:lnTo>
                  <a:pt x="0" y="11479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5323317" y="9364193"/>
            <a:ext cx="8040436" cy="695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dirty="0">
                <a:solidFill>
                  <a:srgbClr val="000000"/>
                </a:solidFill>
                <a:latin typeface="Poppins Semi-Bold"/>
              </a:rPr>
              <a:t>Figure 15: System architecture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34161" y="320034"/>
            <a:ext cx="2670929" cy="97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>
                <a:solidFill>
                  <a:srgbClr val="000000"/>
                </a:solidFill>
                <a:latin typeface="Alatsi"/>
              </a:rPr>
              <a:t>(Cont’D)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4054551"/>
            <a:ext cx="1700003" cy="671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6"/>
              </a:lnSpc>
              <a:spcBef>
                <a:spcPct val="0"/>
              </a:spcBef>
            </a:pPr>
            <a:r>
              <a:rPr lang="en-US" sz="1883">
                <a:solidFill>
                  <a:srgbClr val="0097B2"/>
                </a:solidFill>
                <a:latin typeface="Poppins Bold"/>
              </a:rPr>
              <a:t>PV Powerplant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942081" y="4036117"/>
            <a:ext cx="1700003" cy="671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6"/>
              </a:lnSpc>
            </a:pPr>
            <a:r>
              <a:rPr lang="en-US" sz="1883">
                <a:solidFill>
                  <a:srgbClr val="0097B2"/>
                </a:solidFill>
                <a:latin typeface="Poppins Bold"/>
              </a:rPr>
              <a:t>IoT Device</a:t>
            </a:r>
          </a:p>
          <a:p>
            <a:pPr algn="ctr">
              <a:lnSpc>
                <a:spcPts val="2636"/>
              </a:lnSpc>
              <a:spcBef>
                <a:spcPct val="0"/>
              </a:spcBef>
            </a:pPr>
            <a:r>
              <a:rPr lang="en-US" sz="1883">
                <a:solidFill>
                  <a:srgbClr val="0097B2"/>
                </a:solidFill>
                <a:latin typeface="Poppins Bold"/>
              </a:rPr>
              <a:t>Collect data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632895" y="3572752"/>
            <a:ext cx="1895583" cy="373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97B2"/>
                </a:solidFill>
                <a:latin typeface="Poppins Bold"/>
              </a:rPr>
              <a:t>Database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050838" y="5103960"/>
            <a:ext cx="2790517" cy="340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6"/>
              </a:lnSpc>
              <a:spcBef>
                <a:spcPct val="0"/>
              </a:spcBef>
            </a:pPr>
            <a:r>
              <a:rPr lang="en-US" sz="1883">
                <a:solidFill>
                  <a:srgbClr val="0097B2"/>
                </a:solidFill>
                <a:latin typeface="Poppins Bold"/>
              </a:rPr>
              <a:t>Web-based Software</a:t>
            </a:r>
          </a:p>
        </p:txBody>
      </p:sp>
      <p:sp>
        <p:nvSpPr>
          <p:cNvPr id="31" name="AutoShape 31"/>
          <p:cNvSpPr/>
          <p:nvPr/>
        </p:nvSpPr>
        <p:spPr>
          <a:xfrm flipH="1">
            <a:off x="9928081" y="5425329"/>
            <a:ext cx="2170621" cy="27840"/>
          </a:xfrm>
          <a:prstGeom prst="line">
            <a:avLst/>
          </a:prstGeom>
          <a:ln w="38100" cap="flat">
            <a:solidFill>
              <a:srgbClr val="0097B2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Freeform 32"/>
          <p:cNvSpPr/>
          <p:nvPr/>
        </p:nvSpPr>
        <p:spPr>
          <a:xfrm>
            <a:off x="10583142" y="4446782"/>
            <a:ext cx="864854" cy="864854"/>
          </a:xfrm>
          <a:custGeom>
            <a:avLst/>
            <a:gdLst/>
            <a:ahLst/>
            <a:cxnLst/>
            <a:rect l="l" t="t" r="r" b="b"/>
            <a:pathLst>
              <a:path w="864854" h="864854">
                <a:moveTo>
                  <a:pt x="0" y="0"/>
                </a:moveTo>
                <a:lnTo>
                  <a:pt x="864854" y="0"/>
                </a:lnTo>
                <a:lnTo>
                  <a:pt x="864854" y="864854"/>
                </a:lnTo>
                <a:lnTo>
                  <a:pt x="0" y="8648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8580686" y="6151583"/>
            <a:ext cx="1895583" cy="373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97B2"/>
                </a:solidFill>
                <a:latin typeface="Poppins Bold"/>
              </a:rPr>
              <a:t>Digital Twin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685103" y="8048152"/>
            <a:ext cx="1895583" cy="373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97B2"/>
                </a:solidFill>
                <a:latin typeface="Poppins Bold"/>
              </a:rPr>
              <a:t>ML model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943174" y="6788463"/>
            <a:ext cx="1895583" cy="373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97B2"/>
                </a:solidFill>
                <a:latin typeface="Poppins Bold"/>
              </a:rPr>
              <a:t>Training Data</a:t>
            </a:r>
          </a:p>
        </p:txBody>
      </p:sp>
      <p:sp>
        <p:nvSpPr>
          <p:cNvPr id="36" name="TextBox 29">
            <a:extLst>
              <a:ext uri="{FF2B5EF4-FFF2-40B4-BE49-F238E27FC236}">
                <a16:creationId xmlns:a16="http://schemas.microsoft.com/office/drawing/2014/main" id="{2E744A47-925F-4A82-A51B-E2E4B3EECFD2}"/>
              </a:ext>
            </a:extLst>
          </p:cNvPr>
          <p:cNvSpPr txBox="1"/>
          <p:nvPr/>
        </p:nvSpPr>
        <p:spPr>
          <a:xfrm>
            <a:off x="5452073" y="2620032"/>
            <a:ext cx="1895583" cy="354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97B2"/>
                </a:solidFill>
                <a:latin typeface="Poppins Bold"/>
              </a:rPr>
              <a:t>Data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2D8C3E-D5A8-0859-49D9-1A751E066CF7}"/>
              </a:ext>
            </a:extLst>
          </p:cNvPr>
          <p:cNvSpPr/>
          <p:nvPr/>
        </p:nvSpPr>
        <p:spPr>
          <a:xfrm>
            <a:off x="5197004" y="2680940"/>
            <a:ext cx="10914434" cy="937437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3CD414-D034-97F2-2EA5-782BC8BCCA7A}"/>
              </a:ext>
            </a:extLst>
          </p:cNvPr>
          <p:cNvSpPr/>
          <p:nvPr/>
        </p:nvSpPr>
        <p:spPr>
          <a:xfrm>
            <a:off x="5197004" y="4011948"/>
            <a:ext cx="10914434" cy="937437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8FFFF7-C99E-0689-F55F-BA2AA3BE5A09}"/>
              </a:ext>
            </a:extLst>
          </p:cNvPr>
          <p:cNvSpPr/>
          <p:nvPr/>
        </p:nvSpPr>
        <p:spPr>
          <a:xfrm>
            <a:off x="5197004" y="5342957"/>
            <a:ext cx="10914434" cy="937437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1A426B-4A0B-0350-A0E5-D220809F817F}"/>
              </a:ext>
            </a:extLst>
          </p:cNvPr>
          <p:cNvSpPr/>
          <p:nvPr/>
        </p:nvSpPr>
        <p:spPr>
          <a:xfrm>
            <a:off x="5197004" y="6673965"/>
            <a:ext cx="10914434" cy="937437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9C196B-2910-6D39-A2A6-B45AD6900741}"/>
              </a:ext>
            </a:extLst>
          </p:cNvPr>
          <p:cNvSpPr/>
          <p:nvPr/>
        </p:nvSpPr>
        <p:spPr>
          <a:xfrm>
            <a:off x="5197004" y="8004977"/>
            <a:ext cx="10914434" cy="937437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7C31ACE-2EFE-C280-0799-1FBF6F6B299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5184845" y="2359459"/>
            <a:ext cx="0" cy="6582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8CFB76-9BBE-2F68-D430-8B2389DCE1AB}"/>
              </a:ext>
            </a:extLst>
          </p:cNvPr>
          <p:cNvSpPr/>
          <p:nvPr/>
        </p:nvSpPr>
        <p:spPr>
          <a:xfrm>
            <a:off x="4883288" y="1857321"/>
            <a:ext cx="603114" cy="5021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/>
              <a:t>May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347D2B-3DCE-3766-6626-FB556805242A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16111437" y="2359459"/>
            <a:ext cx="0" cy="6582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517C51-B8E9-F125-3298-53EC75F24E90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10654220" y="2359459"/>
            <a:ext cx="0" cy="6582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66579C3-6E16-C585-22B8-78452DEA1819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9289916" y="2359459"/>
            <a:ext cx="0" cy="65829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AE92FE6-A878-8C44-3342-DE4B08C8D56F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14747132" y="2359459"/>
            <a:ext cx="0" cy="65829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3552457-D6BD-FA53-FB87-9B1E2B066DB5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13382828" y="2359459"/>
            <a:ext cx="0" cy="65829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3DDB080-8DEE-7AD2-3736-FF79902FC753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12018524" y="2359459"/>
            <a:ext cx="0" cy="65829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012F30C-F1D7-7156-5F8D-E7B09AD763EB}"/>
              </a:ext>
            </a:extLst>
          </p:cNvPr>
          <p:cNvSpPr/>
          <p:nvPr/>
        </p:nvSpPr>
        <p:spPr>
          <a:xfrm>
            <a:off x="8988359" y="1857321"/>
            <a:ext cx="603114" cy="50213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July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E8F0C3C-1BD1-8A2B-12F8-B6CF10DACB40}"/>
              </a:ext>
            </a:extLst>
          </p:cNvPr>
          <p:cNvSpPr/>
          <p:nvPr/>
        </p:nvSpPr>
        <p:spPr>
          <a:xfrm>
            <a:off x="10352663" y="1857321"/>
            <a:ext cx="603114" cy="5021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/>
              <a:t>Aug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E23ABA5-F0AD-3AF6-E263-B91C5A611CBB}"/>
              </a:ext>
            </a:extLst>
          </p:cNvPr>
          <p:cNvSpPr/>
          <p:nvPr/>
        </p:nvSpPr>
        <p:spPr>
          <a:xfrm>
            <a:off x="11716967" y="1857321"/>
            <a:ext cx="603114" cy="50213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Sept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DC7FD9E-B00B-DFEF-AFF9-DC02751F9C4B}"/>
              </a:ext>
            </a:extLst>
          </p:cNvPr>
          <p:cNvSpPr/>
          <p:nvPr/>
        </p:nvSpPr>
        <p:spPr>
          <a:xfrm>
            <a:off x="13081271" y="1857321"/>
            <a:ext cx="603114" cy="50213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1D8A0CE-E4CE-A3AA-38CE-6BA382BD32FD}"/>
              </a:ext>
            </a:extLst>
          </p:cNvPr>
          <p:cNvSpPr/>
          <p:nvPr/>
        </p:nvSpPr>
        <p:spPr>
          <a:xfrm>
            <a:off x="14445575" y="1857321"/>
            <a:ext cx="603114" cy="50213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F5A8449-8974-6E1C-2F6A-CF46E16D61FB}"/>
              </a:ext>
            </a:extLst>
          </p:cNvPr>
          <p:cNvSpPr/>
          <p:nvPr/>
        </p:nvSpPr>
        <p:spPr>
          <a:xfrm>
            <a:off x="15809880" y="1857321"/>
            <a:ext cx="603114" cy="5021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/>
              <a:t>Feb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6F68BF-6020-C720-4B86-81D3D81170AC}"/>
              </a:ext>
            </a:extLst>
          </p:cNvPr>
          <p:cNvSpPr/>
          <p:nvPr/>
        </p:nvSpPr>
        <p:spPr>
          <a:xfrm>
            <a:off x="5197005" y="2680940"/>
            <a:ext cx="4092912" cy="937437"/>
          </a:xfrm>
          <a:prstGeom prst="roundRect">
            <a:avLst>
              <a:gd name="adj" fmla="val 149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F13DAF-9311-8B2C-DCA3-62281ABE5339}"/>
              </a:ext>
            </a:extLst>
          </p:cNvPr>
          <p:cNvSpPr/>
          <p:nvPr/>
        </p:nvSpPr>
        <p:spPr>
          <a:xfrm>
            <a:off x="9289915" y="4006606"/>
            <a:ext cx="1394202" cy="937437"/>
          </a:xfrm>
          <a:prstGeom prst="roundRect">
            <a:avLst>
              <a:gd name="adj" fmla="val 149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BF638F-B682-8E21-FED4-6C3A6608B74E}"/>
              </a:ext>
            </a:extLst>
          </p:cNvPr>
          <p:cNvSpPr/>
          <p:nvPr/>
        </p:nvSpPr>
        <p:spPr>
          <a:xfrm>
            <a:off x="10642061" y="5342957"/>
            <a:ext cx="1507546" cy="937437"/>
          </a:xfrm>
          <a:prstGeom prst="roundRect">
            <a:avLst>
              <a:gd name="adj" fmla="val 149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C5394E-5AA2-6987-4E45-497BF599B907}"/>
              </a:ext>
            </a:extLst>
          </p:cNvPr>
          <p:cNvSpPr/>
          <p:nvPr/>
        </p:nvSpPr>
        <p:spPr>
          <a:xfrm>
            <a:off x="12018520" y="6673965"/>
            <a:ext cx="2728603" cy="937437"/>
          </a:xfrm>
          <a:prstGeom prst="roundRect">
            <a:avLst>
              <a:gd name="adj" fmla="val 149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34E0C8-BC48-CF0B-DBF0-4EE9ED2CE6D3}"/>
              </a:ext>
            </a:extLst>
          </p:cNvPr>
          <p:cNvSpPr/>
          <p:nvPr/>
        </p:nvSpPr>
        <p:spPr>
          <a:xfrm>
            <a:off x="12677570" y="8004977"/>
            <a:ext cx="3433868" cy="937437"/>
          </a:xfrm>
          <a:prstGeom prst="roundRect">
            <a:avLst>
              <a:gd name="adj" fmla="val 149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44A5C30C-BD1F-4174-B54D-AD510450EDBD}"/>
              </a:ext>
            </a:extLst>
          </p:cNvPr>
          <p:cNvSpPr txBox="1">
            <a:spLocks/>
          </p:cNvSpPr>
          <p:nvPr/>
        </p:nvSpPr>
        <p:spPr>
          <a:xfrm>
            <a:off x="1870800" y="2855350"/>
            <a:ext cx="3191688" cy="32792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Literature Study</a:t>
            </a:r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C0669323-47FB-4D4E-A67A-BDC0E654381D}"/>
              </a:ext>
            </a:extLst>
          </p:cNvPr>
          <p:cNvSpPr txBox="1">
            <a:spLocks/>
          </p:cNvSpPr>
          <p:nvPr/>
        </p:nvSpPr>
        <p:spPr>
          <a:xfrm>
            <a:off x="782530" y="4149148"/>
            <a:ext cx="4606861" cy="46014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indent="-342900">
              <a:spcBef>
                <a:spcPct val="20000"/>
              </a:spcBef>
              <a:buFont typeface="Arial" pitchFamily="34" charset="0"/>
              <a:buChar char="•"/>
              <a:defRPr sz="3200"/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en-US" dirty="0"/>
              <a:t>MATLAB Model Building</a:t>
            </a:r>
          </a:p>
        </p:txBody>
      </p:sp>
      <p:sp>
        <p:nvSpPr>
          <p:cNvPr id="45" name="Text Placeholder 22">
            <a:extLst>
              <a:ext uri="{FF2B5EF4-FFF2-40B4-BE49-F238E27FC236}">
                <a16:creationId xmlns:a16="http://schemas.microsoft.com/office/drawing/2014/main" id="{7689AE21-4A15-43D8-9CF6-833A7E462321}"/>
              </a:ext>
            </a:extLst>
          </p:cNvPr>
          <p:cNvSpPr txBox="1">
            <a:spLocks/>
          </p:cNvSpPr>
          <p:nvPr/>
        </p:nvSpPr>
        <p:spPr>
          <a:xfrm>
            <a:off x="1451407" y="5463690"/>
            <a:ext cx="4047154" cy="46014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ML model Building</a:t>
            </a:r>
          </a:p>
        </p:txBody>
      </p:sp>
      <p:sp>
        <p:nvSpPr>
          <p:cNvPr id="46" name="Text Placeholder 23">
            <a:extLst>
              <a:ext uri="{FF2B5EF4-FFF2-40B4-BE49-F238E27FC236}">
                <a16:creationId xmlns:a16="http://schemas.microsoft.com/office/drawing/2014/main" id="{1F59C0E3-E1F8-4EC5-BFDF-FF02A23FAB78}"/>
              </a:ext>
            </a:extLst>
          </p:cNvPr>
          <p:cNvSpPr txBox="1">
            <a:spLocks/>
          </p:cNvSpPr>
          <p:nvPr/>
        </p:nvSpPr>
        <p:spPr>
          <a:xfrm>
            <a:off x="313659" y="6891558"/>
            <a:ext cx="5480359" cy="46014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3200"/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800" dirty="0"/>
              <a:t>IoT and Digital Twin Integration</a:t>
            </a:r>
          </a:p>
        </p:txBody>
      </p:sp>
      <p:sp>
        <p:nvSpPr>
          <p:cNvPr id="47" name="Text Placeholder 24">
            <a:extLst>
              <a:ext uri="{FF2B5EF4-FFF2-40B4-BE49-F238E27FC236}">
                <a16:creationId xmlns:a16="http://schemas.microsoft.com/office/drawing/2014/main" id="{1A02E9E6-A617-4F86-891D-28E282E02AEB}"/>
              </a:ext>
            </a:extLst>
          </p:cNvPr>
          <p:cNvSpPr txBox="1">
            <a:spLocks/>
          </p:cNvSpPr>
          <p:nvPr/>
        </p:nvSpPr>
        <p:spPr>
          <a:xfrm>
            <a:off x="2044115" y="8193275"/>
            <a:ext cx="3191688" cy="46014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Report Writing</a:t>
            </a:r>
          </a:p>
        </p:txBody>
      </p:sp>
      <p:sp>
        <p:nvSpPr>
          <p:cNvPr id="49" name="Freeform 3">
            <a:extLst>
              <a:ext uri="{FF2B5EF4-FFF2-40B4-BE49-F238E27FC236}">
                <a16:creationId xmlns:a16="http://schemas.microsoft.com/office/drawing/2014/main" id="{351480E2-C6B9-4D09-A244-4BADFB08C14F}"/>
              </a:ext>
            </a:extLst>
          </p:cNvPr>
          <p:cNvSpPr/>
          <p:nvPr/>
        </p:nvSpPr>
        <p:spPr>
          <a:xfrm>
            <a:off x="-3009325" y="-40227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213BCF45-AAF1-40C1-B466-F681F12FE087}"/>
              </a:ext>
            </a:extLst>
          </p:cNvPr>
          <p:cNvSpPr txBox="1"/>
          <p:nvPr/>
        </p:nvSpPr>
        <p:spPr>
          <a:xfrm>
            <a:off x="718609" y="282208"/>
            <a:ext cx="16850781" cy="1265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dirty="0">
                <a:solidFill>
                  <a:srgbClr val="000000"/>
                </a:solidFill>
                <a:latin typeface="Poppins Semi-Bold"/>
              </a:rPr>
              <a:t>WORK PLAN</a:t>
            </a:r>
          </a:p>
        </p:txBody>
      </p:sp>
    </p:spTree>
    <p:extLst>
      <p:ext uri="{BB962C8B-B14F-4D97-AF65-F5344CB8AC3E}">
        <p14:creationId xmlns:p14="http://schemas.microsoft.com/office/powerpoint/2010/main" val="1174762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42933" y="2687951"/>
            <a:ext cx="11627497" cy="251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3"/>
              </a:lnSpc>
            </a:pPr>
            <a:r>
              <a:rPr lang="en-US" sz="14695">
                <a:solidFill>
                  <a:srgbClr val="000000"/>
                </a:solidFill>
                <a:latin typeface="Alatsi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921813" y="5126455"/>
            <a:ext cx="10669737" cy="70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3"/>
              </a:lnSpc>
            </a:pPr>
            <a:r>
              <a:rPr lang="en-US" sz="4116">
                <a:solidFill>
                  <a:srgbClr val="000000"/>
                </a:solidFill>
                <a:latin typeface="Alatsi"/>
              </a:rPr>
              <a:t>Presented By : Bidut Sharkar Shemanto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3179313" cy="10287000"/>
            <a:chOff x="0" y="0"/>
            <a:chExt cx="4239083" cy="13716000"/>
          </a:xfrm>
        </p:grpSpPr>
        <p:grpSp>
          <p:nvGrpSpPr>
            <p:cNvPr id="6" name="Group 6"/>
            <p:cNvGrpSpPr/>
            <p:nvPr/>
          </p:nvGrpSpPr>
          <p:grpSpPr>
            <a:xfrm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2412831" y="802621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13653" y="-57369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82861" y="593323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272734" y="-80455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200" y="4152900"/>
            <a:ext cx="5485376" cy="5105350"/>
          </a:xfrm>
          <a:custGeom>
            <a:avLst/>
            <a:gdLst/>
            <a:ahLst/>
            <a:cxnLst/>
            <a:rect l="l" t="t" r="r" b="b"/>
            <a:pathLst>
              <a:path w="4738310" h="5245361">
                <a:moveTo>
                  <a:pt x="0" y="0"/>
                </a:moveTo>
                <a:lnTo>
                  <a:pt x="4738310" y="0"/>
                </a:lnTo>
                <a:lnTo>
                  <a:pt x="4738310" y="5245361"/>
                </a:lnTo>
                <a:lnTo>
                  <a:pt x="0" y="5245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94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15400" y="4382904"/>
            <a:ext cx="9605903" cy="5105350"/>
          </a:xfrm>
          <a:custGeom>
            <a:avLst/>
            <a:gdLst/>
            <a:ahLst/>
            <a:cxnLst/>
            <a:rect l="l" t="t" r="r" b="b"/>
            <a:pathLst>
              <a:path w="8138064" h="4577661">
                <a:moveTo>
                  <a:pt x="0" y="0"/>
                </a:moveTo>
                <a:lnTo>
                  <a:pt x="8138063" y="0"/>
                </a:lnTo>
                <a:lnTo>
                  <a:pt x="8138063" y="4577661"/>
                </a:lnTo>
                <a:lnTo>
                  <a:pt x="0" y="4577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83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53980" y="63162"/>
            <a:ext cx="13180039" cy="1345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Poppins Semi-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4499" y="1819819"/>
            <a:ext cx="17399002" cy="202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6"/>
              </a:lnSpc>
              <a:spcBef>
                <a:spcPct val="0"/>
              </a:spcBef>
            </a:pPr>
            <a:r>
              <a:rPr lang="en-US" sz="3200" dirty="0"/>
              <a:t>During the last decade, the rise of renewable energy (RE) sources has accelerated and solar energy take the majority share of it</a:t>
            </a:r>
            <a:endParaRPr lang="en-US" sz="2868" dirty="0">
              <a:solidFill>
                <a:srgbClr val="000000"/>
              </a:solidFill>
              <a:latin typeface="Poppins"/>
            </a:endParaRPr>
          </a:p>
          <a:p>
            <a:pPr algn="l">
              <a:lnSpc>
                <a:spcPts val="4016"/>
              </a:lnSpc>
              <a:spcBef>
                <a:spcPct val="0"/>
              </a:spcBef>
            </a:pPr>
            <a:r>
              <a:rPr lang="en-US" sz="2868" dirty="0">
                <a:solidFill>
                  <a:srgbClr val="000000"/>
                </a:solidFill>
                <a:latin typeface="Poppins"/>
              </a:rPr>
              <a:t>IN 2023,the world deployed 447 GW of new solar PV capacity last year; an </a:t>
            </a:r>
            <a:r>
              <a:rPr lang="en-US" sz="2868" dirty="0">
                <a:solidFill>
                  <a:srgbClr val="0097B2"/>
                </a:solidFill>
                <a:latin typeface="Poppins Bold"/>
              </a:rPr>
              <a:t>incredible 87%</a:t>
            </a:r>
            <a:r>
              <a:rPr lang="en-US" sz="2868" dirty="0">
                <a:solidFill>
                  <a:srgbClr val="000000"/>
                </a:solidFill>
                <a:latin typeface="Poppins"/>
              </a:rPr>
              <a:t> more than 2022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32AB7AA-126E-4320-9B69-68FF60E57445}"/>
              </a:ext>
            </a:extLst>
          </p:cNvPr>
          <p:cNvSpPr txBox="1"/>
          <p:nvPr/>
        </p:nvSpPr>
        <p:spPr>
          <a:xfrm>
            <a:off x="1618129" y="9337570"/>
            <a:ext cx="6007098" cy="437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Poppins Semi-Bold"/>
              </a:rPr>
              <a:t>Figure 1: World wide energy usage source wise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8145718-3011-455F-A7BE-91D783BC7222}"/>
              </a:ext>
            </a:extLst>
          </p:cNvPr>
          <p:cNvSpPr txBox="1"/>
          <p:nvPr/>
        </p:nvSpPr>
        <p:spPr>
          <a:xfrm>
            <a:off x="10399035" y="9370925"/>
            <a:ext cx="6007098" cy="437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Poppins Semi-Bold"/>
              </a:rPr>
              <a:t>Figure 2: Global solar growth(2018-22)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82861" y="593323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272734" y="-80455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6815" y="1329656"/>
            <a:ext cx="5434532" cy="4344795"/>
          </a:xfrm>
          <a:custGeom>
            <a:avLst/>
            <a:gdLst/>
            <a:ahLst/>
            <a:cxnLst/>
            <a:rect l="l" t="t" r="r" b="b"/>
            <a:pathLst>
              <a:path w="5434532" h="4344795">
                <a:moveTo>
                  <a:pt x="0" y="0"/>
                </a:moveTo>
                <a:lnTo>
                  <a:pt x="5434532" y="0"/>
                </a:lnTo>
                <a:lnTo>
                  <a:pt x="5434532" y="4344795"/>
                </a:lnTo>
                <a:lnTo>
                  <a:pt x="0" y="4344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26815" y="6057900"/>
            <a:ext cx="5536024" cy="3690682"/>
          </a:xfrm>
          <a:custGeom>
            <a:avLst/>
            <a:gdLst/>
            <a:ahLst/>
            <a:cxnLst/>
            <a:rect l="l" t="t" r="r" b="b"/>
            <a:pathLst>
              <a:path w="5536024" h="3690682">
                <a:moveTo>
                  <a:pt x="0" y="0"/>
                </a:moveTo>
                <a:lnTo>
                  <a:pt x="5536024" y="0"/>
                </a:lnTo>
                <a:lnTo>
                  <a:pt x="5536024" y="3690682"/>
                </a:lnTo>
                <a:lnTo>
                  <a:pt x="0" y="3690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D71A16-DA08-465B-8483-5FBBDB69660D}"/>
              </a:ext>
            </a:extLst>
          </p:cNvPr>
          <p:cNvGrpSpPr/>
          <p:nvPr/>
        </p:nvGrpSpPr>
        <p:grpSpPr>
          <a:xfrm>
            <a:off x="2553981" y="60801"/>
            <a:ext cx="13180039" cy="1345559"/>
            <a:chOff x="2282159" y="60801"/>
            <a:chExt cx="13180039" cy="1345559"/>
          </a:xfrm>
        </p:grpSpPr>
        <p:sp>
          <p:nvSpPr>
            <p:cNvPr id="6" name="TextBox 6"/>
            <p:cNvSpPr txBox="1"/>
            <p:nvPr/>
          </p:nvSpPr>
          <p:spPr>
            <a:xfrm>
              <a:off x="2282159" y="60801"/>
              <a:ext cx="13180039" cy="1345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360"/>
                </a:lnSpc>
              </a:pPr>
              <a:r>
                <a:rPr lang="en-US" sz="7400" dirty="0">
                  <a:solidFill>
                    <a:srgbClr val="000000"/>
                  </a:solidFill>
                  <a:latin typeface="Poppins Semi-Bold"/>
                </a:rPr>
                <a:t>INTRODUCTION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573000" y="221095"/>
              <a:ext cx="2670929" cy="979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 dirty="0">
                  <a:solidFill>
                    <a:srgbClr val="000000"/>
                  </a:solidFill>
                  <a:latin typeface="Alatsi"/>
                </a:rPr>
                <a:t>(</a:t>
              </a:r>
              <a:r>
                <a:rPr lang="en-US" sz="5699" dirty="0" err="1">
                  <a:solidFill>
                    <a:srgbClr val="000000"/>
                  </a:solidFill>
                  <a:latin typeface="Alatsi"/>
                </a:rPr>
                <a:t>Cont’D</a:t>
              </a:r>
              <a:r>
                <a:rPr lang="en-US" sz="5699" dirty="0">
                  <a:solidFill>
                    <a:srgbClr val="000000"/>
                  </a:solidFill>
                  <a:latin typeface="Alatsi"/>
                </a:rPr>
                <a:t>)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0443" y="1679094"/>
            <a:ext cx="10772586" cy="7990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just">
              <a:lnSpc>
                <a:spcPts val="5697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Poppins"/>
              </a:rPr>
              <a:t>A fault in a photovoltaic (PV) system that can disrupt normal operation and reduce efficiency.</a:t>
            </a:r>
          </a:p>
          <a:p>
            <a:pPr marL="798829" lvl="1" indent="-399415" algn="just">
              <a:lnSpc>
                <a:spcPts val="5697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Poppins"/>
              </a:rPr>
              <a:t>It can be internal, external or electrical</a:t>
            </a:r>
          </a:p>
          <a:p>
            <a:pPr marL="798829" lvl="1" indent="-399415" algn="just">
              <a:lnSpc>
                <a:spcPts val="5697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Poppins"/>
              </a:rPr>
              <a:t>It causes- </a:t>
            </a:r>
            <a:r>
              <a:rPr lang="en-US" sz="3699" dirty="0">
                <a:solidFill>
                  <a:srgbClr val="0097B2"/>
                </a:solidFill>
                <a:latin typeface="Poppins Bold"/>
              </a:rPr>
              <a:t>reduced power output, lower efficiency, revenue losses, downtime</a:t>
            </a:r>
          </a:p>
          <a:p>
            <a:pPr marL="798829" lvl="1" indent="-399415" algn="just">
              <a:lnSpc>
                <a:spcPts val="5697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Poppins"/>
              </a:rPr>
              <a:t>Also it can cause </a:t>
            </a:r>
            <a:r>
              <a:rPr lang="en-US" sz="3699" dirty="0">
                <a:solidFill>
                  <a:srgbClr val="FF5757"/>
                </a:solidFill>
                <a:latin typeface="Poppins Bold"/>
              </a:rPr>
              <a:t>Fire Accident</a:t>
            </a:r>
          </a:p>
          <a:p>
            <a:pPr marL="798829" lvl="1" indent="-399415" algn="just">
              <a:lnSpc>
                <a:spcPts val="5697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Poppins"/>
              </a:rPr>
              <a:t>Data shows in Germany </a:t>
            </a:r>
            <a:r>
              <a:rPr lang="en-US" sz="3699" dirty="0">
                <a:solidFill>
                  <a:srgbClr val="FF5757"/>
                </a:solidFill>
                <a:latin typeface="Poppins Bold"/>
              </a:rPr>
              <a:t>35%</a:t>
            </a:r>
            <a:r>
              <a:rPr lang="en-US" sz="3699" dirty="0">
                <a:solidFill>
                  <a:srgbClr val="000000"/>
                </a:solidFill>
                <a:latin typeface="Poppins"/>
              </a:rPr>
              <a:t> of fires in PV plant causes due to product malfunction and UK introduced standard measures to prevent PV fault fire accidents in 2019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972566E-E1A4-45D3-B9CC-E6E0594842C1}"/>
              </a:ext>
            </a:extLst>
          </p:cNvPr>
          <p:cNvSpPr txBox="1"/>
          <p:nvPr/>
        </p:nvSpPr>
        <p:spPr>
          <a:xfrm>
            <a:off x="11123184" y="5580470"/>
            <a:ext cx="6007098" cy="437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Poppins Semi-Bold"/>
              </a:rPr>
              <a:t>Figure 3: PV various losses percentage 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2F017BA-9618-47AB-B61F-17688C3A41C7}"/>
              </a:ext>
            </a:extLst>
          </p:cNvPr>
          <p:cNvSpPr txBox="1"/>
          <p:nvPr/>
        </p:nvSpPr>
        <p:spPr>
          <a:xfrm>
            <a:off x="11291278" y="9706615"/>
            <a:ext cx="6007098" cy="437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Poppins Semi-Bold"/>
              </a:rPr>
              <a:t>Figure 4: Fire accident in PV Plant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82861" y="593323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272734" y="-80455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90282" y="5143500"/>
            <a:ext cx="7736861" cy="4609880"/>
          </a:xfrm>
          <a:custGeom>
            <a:avLst/>
            <a:gdLst/>
            <a:ahLst/>
            <a:cxnLst/>
            <a:rect l="l" t="t" r="r" b="b"/>
            <a:pathLst>
              <a:path w="7736861" h="4609880">
                <a:moveTo>
                  <a:pt x="0" y="0"/>
                </a:moveTo>
                <a:lnTo>
                  <a:pt x="7736861" y="0"/>
                </a:lnTo>
                <a:lnTo>
                  <a:pt x="7736861" y="4609880"/>
                </a:lnTo>
                <a:lnTo>
                  <a:pt x="0" y="4609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5180163"/>
            <a:ext cx="6999211" cy="4475199"/>
          </a:xfrm>
          <a:custGeom>
            <a:avLst/>
            <a:gdLst/>
            <a:ahLst/>
            <a:cxnLst/>
            <a:rect l="l" t="t" r="r" b="b"/>
            <a:pathLst>
              <a:path w="6999211" h="4475199">
                <a:moveTo>
                  <a:pt x="0" y="0"/>
                </a:moveTo>
                <a:lnTo>
                  <a:pt x="6999211" y="0"/>
                </a:lnTo>
                <a:lnTo>
                  <a:pt x="6999211" y="4475199"/>
                </a:lnTo>
                <a:lnTo>
                  <a:pt x="0" y="4475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53980" y="63162"/>
            <a:ext cx="13180039" cy="1345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Poppins Semi-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91269" y="298744"/>
            <a:ext cx="2670929" cy="97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>
                <a:solidFill>
                  <a:srgbClr val="000000"/>
                </a:solidFill>
                <a:latin typeface="Alatsi"/>
              </a:rPr>
              <a:t>(Cont’D)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443" y="1821969"/>
            <a:ext cx="17751326" cy="3061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3197" lvl="1" indent="-371598" algn="just">
              <a:lnSpc>
                <a:spcPts val="4027"/>
              </a:lnSpc>
              <a:buFont typeface="Arial"/>
              <a:buChar char="•"/>
            </a:pPr>
            <a:r>
              <a:rPr lang="en-US" sz="3442" dirty="0">
                <a:solidFill>
                  <a:srgbClr val="000000"/>
                </a:solidFill>
                <a:latin typeface="Poppins"/>
              </a:rPr>
              <a:t>Machine learning is a subset of Artificial Intelligence that enables computers to </a:t>
            </a:r>
            <a:r>
              <a:rPr lang="en-US" sz="3699" dirty="0">
                <a:solidFill>
                  <a:srgbClr val="0097B2"/>
                </a:solidFill>
                <a:latin typeface="Poppins Bold"/>
              </a:rPr>
              <a:t>learn from data </a:t>
            </a:r>
            <a:r>
              <a:rPr lang="en-US" sz="3442" dirty="0">
                <a:solidFill>
                  <a:srgbClr val="000000"/>
                </a:solidFill>
                <a:latin typeface="Poppins"/>
              </a:rPr>
              <a:t>and make decisions or predictions </a:t>
            </a:r>
            <a:r>
              <a:rPr lang="en-US" sz="3699" dirty="0">
                <a:solidFill>
                  <a:srgbClr val="FF5757"/>
                </a:solidFill>
                <a:latin typeface="Poppins Bold"/>
              </a:rPr>
              <a:t>without being explicitly programmed</a:t>
            </a:r>
            <a:r>
              <a:rPr lang="en-US" sz="3442" dirty="0">
                <a:solidFill>
                  <a:srgbClr val="000000"/>
                </a:solidFill>
                <a:latin typeface="Poppins"/>
              </a:rPr>
              <a:t> to do so.</a:t>
            </a:r>
          </a:p>
          <a:p>
            <a:pPr marL="743197" lvl="1" indent="-371598" algn="just">
              <a:lnSpc>
                <a:spcPts val="4027"/>
              </a:lnSpc>
              <a:buFont typeface="Arial"/>
              <a:buChar char="•"/>
            </a:pPr>
            <a:r>
              <a:rPr lang="en-US" sz="3442" dirty="0">
                <a:solidFill>
                  <a:srgbClr val="000000"/>
                </a:solidFill>
                <a:latin typeface="Poppins"/>
              </a:rPr>
              <a:t>The Internet of Things (IoT) is a </a:t>
            </a:r>
            <a:r>
              <a:rPr lang="en-US" sz="3699" dirty="0">
                <a:solidFill>
                  <a:srgbClr val="0097B2"/>
                </a:solidFill>
                <a:latin typeface="Poppins Bold"/>
              </a:rPr>
              <a:t>network of physical objects </a:t>
            </a:r>
            <a:r>
              <a:rPr lang="en-US" sz="3442" dirty="0">
                <a:solidFill>
                  <a:srgbClr val="000000"/>
                </a:solidFill>
                <a:latin typeface="Poppins"/>
              </a:rPr>
              <a:t>that are connected and can </a:t>
            </a:r>
            <a:r>
              <a:rPr lang="en-US" sz="3699" dirty="0">
                <a:solidFill>
                  <a:srgbClr val="FF5757"/>
                </a:solidFill>
                <a:latin typeface="Poppins Bold"/>
              </a:rPr>
              <a:t>exchange data and information </a:t>
            </a:r>
            <a:r>
              <a:rPr lang="en-US" sz="3442" dirty="0">
                <a:solidFill>
                  <a:srgbClr val="000000"/>
                </a:solidFill>
                <a:latin typeface="Poppins"/>
              </a:rPr>
              <a:t>with each other and other systems </a:t>
            </a:r>
            <a:r>
              <a:rPr lang="en-US" sz="3699" dirty="0">
                <a:solidFill>
                  <a:srgbClr val="FF5757"/>
                </a:solidFill>
                <a:latin typeface="Poppins Bold"/>
              </a:rPr>
              <a:t>over the internet.</a:t>
            </a:r>
            <a:r>
              <a:rPr lang="en-US" sz="3442" dirty="0">
                <a:solidFill>
                  <a:srgbClr val="000000"/>
                </a:solidFill>
                <a:latin typeface="Poppins"/>
              </a:rPr>
              <a:t> 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DFAE6D5-2225-4545-8438-4D1A2213D98A}"/>
              </a:ext>
            </a:extLst>
          </p:cNvPr>
          <p:cNvSpPr txBox="1"/>
          <p:nvPr/>
        </p:nvSpPr>
        <p:spPr>
          <a:xfrm>
            <a:off x="1001806" y="9534730"/>
            <a:ext cx="6007098" cy="437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Poppins Semi-Bold"/>
              </a:rPr>
              <a:t>Figure 5: AI domain 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F616B05-642E-40C1-AAA9-25258872C8A2}"/>
              </a:ext>
            </a:extLst>
          </p:cNvPr>
          <p:cNvSpPr txBox="1"/>
          <p:nvPr/>
        </p:nvSpPr>
        <p:spPr>
          <a:xfrm>
            <a:off x="10439400" y="9628842"/>
            <a:ext cx="6007098" cy="437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Poppins Semi-Bold"/>
              </a:rPr>
              <a:t>Figure 6: IoT use cases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82861" y="593323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272734" y="-80455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53980" y="63162"/>
            <a:ext cx="13180039" cy="1345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Poppins Semi-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791269" y="298744"/>
            <a:ext cx="2670929" cy="97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>
                <a:solidFill>
                  <a:srgbClr val="000000"/>
                </a:solidFill>
                <a:latin typeface="Alatsi"/>
              </a:rPr>
              <a:t>(Cont’D)</a:t>
            </a:r>
          </a:p>
        </p:txBody>
      </p:sp>
      <p:sp>
        <p:nvSpPr>
          <p:cNvPr id="6" name="Freeform 6"/>
          <p:cNvSpPr/>
          <p:nvPr/>
        </p:nvSpPr>
        <p:spPr>
          <a:xfrm>
            <a:off x="4517234" y="4883685"/>
            <a:ext cx="10047220" cy="4894554"/>
          </a:xfrm>
          <a:custGeom>
            <a:avLst/>
            <a:gdLst/>
            <a:ahLst/>
            <a:cxnLst/>
            <a:rect l="l" t="t" r="r" b="b"/>
            <a:pathLst>
              <a:path w="10047220" h="4894554">
                <a:moveTo>
                  <a:pt x="0" y="0"/>
                </a:moveTo>
                <a:lnTo>
                  <a:pt x="10047220" y="0"/>
                </a:lnTo>
                <a:lnTo>
                  <a:pt x="10047220" y="4894554"/>
                </a:lnTo>
                <a:lnTo>
                  <a:pt x="0" y="4894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0443" y="1821969"/>
            <a:ext cx="17481036" cy="315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just">
              <a:lnSpc>
                <a:spcPts val="4106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Poppins"/>
              </a:rPr>
              <a:t>A Digital Twin is a </a:t>
            </a:r>
            <a:r>
              <a:rPr lang="en-US" sz="3699" dirty="0">
                <a:solidFill>
                  <a:srgbClr val="0097B2"/>
                </a:solidFill>
                <a:latin typeface="Poppins Bold"/>
              </a:rPr>
              <a:t>virtual replica of a physical object and its surroundings</a:t>
            </a:r>
            <a:r>
              <a:rPr lang="en-US" sz="3699" dirty="0">
                <a:solidFill>
                  <a:srgbClr val="000000"/>
                </a:solidFill>
                <a:latin typeface="Poppins"/>
              </a:rPr>
              <a:t> that enables real-time monitoring, analysis, and simulation.</a:t>
            </a:r>
          </a:p>
          <a:p>
            <a:pPr marL="798829" lvl="1" indent="-399415" algn="just">
              <a:lnSpc>
                <a:spcPts val="4106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Poppins"/>
              </a:rPr>
              <a:t>create a 3D digital counterpart that </a:t>
            </a:r>
            <a:r>
              <a:rPr lang="en-US" sz="3699" dirty="0">
                <a:solidFill>
                  <a:srgbClr val="FF5757"/>
                </a:solidFill>
                <a:latin typeface="Poppins Bold"/>
              </a:rPr>
              <a:t>mirrors the behavior, performance, and characteristics of its physical counterpart and its surroundings.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D8A0470E-1058-4F9E-9133-0D8590CFA51D}"/>
              </a:ext>
            </a:extLst>
          </p:cNvPr>
          <p:cNvSpPr txBox="1"/>
          <p:nvPr/>
        </p:nvSpPr>
        <p:spPr>
          <a:xfrm>
            <a:off x="6537295" y="9715500"/>
            <a:ext cx="6007098" cy="437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Poppins Semi-Bold"/>
              </a:rPr>
              <a:t>Figure 7: Digital Twin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82861" y="593323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90666" y="63162"/>
            <a:ext cx="13180039" cy="1345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Poppins Semi-Bold"/>
              </a:rPr>
              <a:t>OBJECTIVES</a:t>
            </a:r>
          </a:p>
        </p:txBody>
      </p:sp>
      <p:sp>
        <p:nvSpPr>
          <p:cNvPr id="4" name="Freeform 4"/>
          <p:cNvSpPr/>
          <p:nvPr/>
        </p:nvSpPr>
        <p:spPr>
          <a:xfrm>
            <a:off x="-5272734" y="-80455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6981" y="1837055"/>
            <a:ext cx="16708682" cy="462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just">
              <a:lnSpc>
                <a:spcPts val="517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Poppins"/>
              </a:rPr>
              <a:t>To build and implement a </a:t>
            </a:r>
            <a:r>
              <a:rPr lang="en-US" sz="3699" dirty="0">
                <a:solidFill>
                  <a:srgbClr val="0097B2"/>
                </a:solidFill>
                <a:latin typeface="Poppins Bold"/>
              </a:rPr>
              <a:t>machine learning model </a:t>
            </a:r>
            <a:r>
              <a:rPr lang="en-US" sz="3699" dirty="0">
                <a:solidFill>
                  <a:srgbClr val="000000"/>
                </a:solidFill>
                <a:latin typeface="Poppins"/>
              </a:rPr>
              <a:t>capable of accurately detecting PV faults.</a:t>
            </a:r>
          </a:p>
          <a:p>
            <a:pPr marL="798829" lvl="1" indent="-399415" algn="just">
              <a:lnSpc>
                <a:spcPts val="517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Poppins"/>
              </a:rPr>
              <a:t>To use </a:t>
            </a:r>
            <a:r>
              <a:rPr lang="en-US" sz="3699" dirty="0">
                <a:solidFill>
                  <a:srgbClr val="0097B2"/>
                </a:solidFill>
                <a:latin typeface="Poppins Bold"/>
              </a:rPr>
              <a:t>IoT device and web-based software </a:t>
            </a:r>
            <a:r>
              <a:rPr lang="en-US" sz="3699" dirty="0">
                <a:solidFill>
                  <a:srgbClr val="000000"/>
                </a:solidFill>
                <a:latin typeface="Poppins"/>
              </a:rPr>
              <a:t>for real-time data collection from the PV system and detect fault.</a:t>
            </a:r>
          </a:p>
          <a:p>
            <a:pPr marL="798829" lvl="1" indent="-399415" algn="just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Poppins"/>
              </a:rPr>
              <a:t>To create a </a:t>
            </a:r>
            <a:r>
              <a:rPr lang="en-US" sz="3699" dirty="0">
                <a:solidFill>
                  <a:srgbClr val="FF5757"/>
                </a:solidFill>
                <a:latin typeface="Poppins Bold"/>
              </a:rPr>
              <a:t>digital twin model </a:t>
            </a:r>
            <a:r>
              <a:rPr lang="en-US" sz="3699" dirty="0">
                <a:solidFill>
                  <a:srgbClr val="000000"/>
                </a:solidFill>
                <a:latin typeface="Poppins"/>
              </a:rPr>
              <a:t>of the solar power plant and integrate it with the IoT software for enhanced monitoring and fault detection.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82861" y="593323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90666" y="63162"/>
            <a:ext cx="13180039" cy="1345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Poppins Semi-Bold"/>
              </a:rPr>
              <a:t>METHODOLOGY</a:t>
            </a:r>
          </a:p>
        </p:txBody>
      </p:sp>
      <p:sp>
        <p:nvSpPr>
          <p:cNvPr id="4" name="Freeform 4"/>
          <p:cNvSpPr/>
          <p:nvPr/>
        </p:nvSpPr>
        <p:spPr>
          <a:xfrm>
            <a:off x="-5272734" y="-80455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31489" y="1673225"/>
            <a:ext cx="11367112" cy="7286610"/>
          </a:xfrm>
          <a:custGeom>
            <a:avLst/>
            <a:gdLst/>
            <a:ahLst/>
            <a:cxnLst/>
            <a:rect l="l" t="t" r="r" b="b"/>
            <a:pathLst>
              <a:path w="11367112" h="7286610">
                <a:moveTo>
                  <a:pt x="0" y="0"/>
                </a:moveTo>
                <a:lnTo>
                  <a:pt x="11367112" y="0"/>
                </a:lnTo>
                <a:lnTo>
                  <a:pt x="11367112" y="7286610"/>
                </a:lnTo>
                <a:lnTo>
                  <a:pt x="0" y="7286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762000" y="9224339"/>
            <a:ext cx="11919222" cy="451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Poppins Semi-Bold"/>
              </a:rPr>
              <a:t>Figure 7:  Classification of faults in DC and AC side of PV systems</a:t>
            </a:r>
          </a:p>
        </p:txBody>
      </p:sp>
      <p:sp>
        <p:nvSpPr>
          <p:cNvPr id="7" name="Freeform 7"/>
          <p:cNvSpPr/>
          <p:nvPr/>
        </p:nvSpPr>
        <p:spPr>
          <a:xfrm>
            <a:off x="12175139" y="1500978"/>
            <a:ext cx="6112861" cy="4337662"/>
          </a:xfrm>
          <a:custGeom>
            <a:avLst/>
            <a:gdLst/>
            <a:ahLst/>
            <a:cxnLst/>
            <a:rect l="l" t="t" r="r" b="b"/>
            <a:pathLst>
              <a:path w="6112861" h="4337662">
                <a:moveTo>
                  <a:pt x="0" y="0"/>
                </a:moveTo>
                <a:lnTo>
                  <a:pt x="6112861" y="0"/>
                </a:lnTo>
                <a:lnTo>
                  <a:pt x="6112861" y="4337662"/>
                </a:lnTo>
                <a:lnTo>
                  <a:pt x="0" y="43376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75139" y="5933231"/>
            <a:ext cx="5899339" cy="3099835"/>
          </a:xfrm>
          <a:custGeom>
            <a:avLst/>
            <a:gdLst/>
            <a:ahLst/>
            <a:cxnLst/>
            <a:rect l="l" t="t" r="r" b="b"/>
            <a:pathLst>
              <a:path w="5899339" h="3099835">
                <a:moveTo>
                  <a:pt x="0" y="0"/>
                </a:moveTo>
                <a:lnTo>
                  <a:pt x="5899339" y="0"/>
                </a:lnTo>
                <a:lnTo>
                  <a:pt x="5899339" y="3099835"/>
                </a:lnTo>
                <a:lnTo>
                  <a:pt x="0" y="3099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322011EF-D5DC-4216-BDFB-49CDF9772A75}"/>
              </a:ext>
            </a:extLst>
          </p:cNvPr>
          <p:cNvSpPr txBox="1"/>
          <p:nvPr/>
        </p:nvSpPr>
        <p:spPr>
          <a:xfrm>
            <a:off x="9759451" y="9213133"/>
            <a:ext cx="10822507" cy="451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Poppins Semi-Bold"/>
              </a:rPr>
              <a:t>Figure 8: PV various fault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569B51-2209-4C0D-A44B-E1B15558081B}"/>
              </a:ext>
            </a:extLst>
          </p:cNvPr>
          <p:cNvSpPr/>
          <p:nvPr/>
        </p:nvSpPr>
        <p:spPr>
          <a:xfrm>
            <a:off x="12344400" y="3543300"/>
            <a:ext cx="2826305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FD4D88-E2FD-4F1B-AD18-7C67666D0787}"/>
              </a:ext>
            </a:extLst>
          </p:cNvPr>
          <p:cNvSpPr/>
          <p:nvPr/>
        </p:nvSpPr>
        <p:spPr>
          <a:xfrm>
            <a:off x="11734800" y="5458079"/>
            <a:ext cx="2826305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90666" y="63162"/>
            <a:ext cx="13180039" cy="1345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Poppins Semi-Bold"/>
              </a:rPr>
              <a:t>METHODOLOGY</a:t>
            </a:r>
          </a:p>
        </p:txBody>
      </p:sp>
      <p:sp>
        <p:nvSpPr>
          <p:cNvPr id="3" name="Freeform 3"/>
          <p:cNvSpPr/>
          <p:nvPr/>
        </p:nvSpPr>
        <p:spPr>
          <a:xfrm>
            <a:off x="-5272734" y="-80455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941" y="3140870"/>
            <a:ext cx="8834620" cy="5000698"/>
          </a:xfrm>
          <a:custGeom>
            <a:avLst/>
            <a:gdLst/>
            <a:ahLst/>
            <a:cxnLst/>
            <a:rect l="l" t="t" r="r" b="b"/>
            <a:pathLst>
              <a:path w="9212947" h="5096424">
                <a:moveTo>
                  <a:pt x="0" y="0"/>
                </a:moveTo>
                <a:lnTo>
                  <a:pt x="9212946" y="0"/>
                </a:lnTo>
                <a:lnTo>
                  <a:pt x="9212946" y="5096424"/>
                </a:lnTo>
                <a:lnTo>
                  <a:pt x="0" y="5096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43" r="-620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134161" y="320034"/>
            <a:ext cx="2670929" cy="97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>
                <a:solidFill>
                  <a:srgbClr val="000000"/>
                </a:solidFill>
                <a:latin typeface="Alatsi"/>
              </a:rPr>
              <a:t>(Cont’D)</a:t>
            </a:r>
          </a:p>
        </p:txBody>
      </p:sp>
      <p:sp>
        <p:nvSpPr>
          <p:cNvPr id="7" name="Freeform 7"/>
          <p:cNvSpPr/>
          <p:nvPr/>
        </p:nvSpPr>
        <p:spPr>
          <a:xfrm>
            <a:off x="8867560" y="3481575"/>
            <a:ext cx="8834620" cy="4185462"/>
          </a:xfrm>
          <a:custGeom>
            <a:avLst/>
            <a:gdLst/>
            <a:ahLst/>
            <a:cxnLst/>
            <a:rect l="l" t="t" r="r" b="b"/>
            <a:pathLst>
              <a:path w="8834620" h="4185462">
                <a:moveTo>
                  <a:pt x="0" y="0"/>
                </a:moveTo>
                <a:lnTo>
                  <a:pt x="8834621" y="0"/>
                </a:lnTo>
                <a:lnTo>
                  <a:pt x="8834621" y="4185462"/>
                </a:lnTo>
                <a:lnTo>
                  <a:pt x="0" y="4185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8386685" y="5143500"/>
            <a:ext cx="480875" cy="0"/>
          </a:xfrm>
          <a:prstGeom prst="line">
            <a:avLst/>
          </a:prstGeom>
          <a:ln w="38100" cap="flat">
            <a:solidFill>
              <a:srgbClr val="FF575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8867560" y="2904932"/>
            <a:ext cx="0" cy="2238568"/>
          </a:xfrm>
          <a:prstGeom prst="line">
            <a:avLst/>
          </a:prstGeom>
          <a:ln w="38100" cap="flat">
            <a:solidFill>
              <a:srgbClr val="FF575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>
            <a:off x="8867560" y="2904932"/>
            <a:ext cx="4417310" cy="0"/>
          </a:xfrm>
          <a:prstGeom prst="line">
            <a:avLst/>
          </a:prstGeom>
          <a:ln w="38100" cap="flat">
            <a:solidFill>
              <a:srgbClr val="FF57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AutoShape 11"/>
          <p:cNvSpPr/>
          <p:nvPr/>
        </p:nvSpPr>
        <p:spPr>
          <a:xfrm>
            <a:off x="13257153" y="2904932"/>
            <a:ext cx="0" cy="725196"/>
          </a:xfrm>
          <a:prstGeom prst="line">
            <a:avLst/>
          </a:prstGeom>
          <a:ln w="38100" cap="flat">
            <a:solidFill>
              <a:srgbClr val="FF575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F000D212-E9FF-4AE4-9471-4767C8516906}"/>
              </a:ext>
            </a:extLst>
          </p:cNvPr>
          <p:cNvSpPr txBox="1"/>
          <p:nvPr/>
        </p:nvSpPr>
        <p:spPr>
          <a:xfrm>
            <a:off x="3581400" y="8843682"/>
            <a:ext cx="10822507" cy="451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Poppins Semi-Bold"/>
              </a:rPr>
              <a:t>Figure 9: Fault detection techniques types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110127-0256-4481-A9B3-F5770F5F8A2B}"/>
              </a:ext>
            </a:extLst>
          </p:cNvPr>
          <p:cNvSpPr/>
          <p:nvPr/>
        </p:nvSpPr>
        <p:spPr>
          <a:xfrm>
            <a:off x="32941" y="7759573"/>
            <a:ext cx="3548459" cy="33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A7F863-414B-4000-9981-FDED46900709}"/>
              </a:ext>
            </a:extLst>
          </p:cNvPr>
          <p:cNvSpPr/>
          <p:nvPr/>
        </p:nvSpPr>
        <p:spPr>
          <a:xfrm>
            <a:off x="8627122" y="7335969"/>
            <a:ext cx="3548459" cy="33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7D79CB-A78A-4BEC-B99D-04E7E43AE7FC}"/>
              </a:ext>
            </a:extLst>
          </p:cNvPr>
          <p:cNvSpPr/>
          <p:nvPr/>
        </p:nvSpPr>
        <p:spPr>
          <a:xfrm>
            <a:off x="6019800" y="5720142"/>
            <a:ext cx="2847759" cy="1141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90666" y="63162"/>
            <a:ext cx="13180039" cy="1345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Poppins Semi-Bold"/>
              </a:rPr>
              <a:t>METHODOLOGY</a:t>
            </a:r>
          </a:p>
        </p:txBody>
      </p:sp>
      <p:sp>
        <p:nvSpPr>
          <p:cNvPr id="3" name="Freeform 3"/>
          <p:cNvSpPr/>
          <p:nvPr/>
        </p:nvSpPr>
        <p:spPr>
          <a:xfrm>
            <a:off x="-5272734" y="-80455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802" y="2935696"/>
            <a:ext cx="9984987" cy="4674112"/>
          </a:xfrm>
          <a:custGeom>
            <a:avLst/>
            <a:gdLst/>
            <a:ahLst/>
            <a:cxnLst/>
            <a:rect l="l" t="t" r="r" b="b"/>
            <a:pathLst>
              <a:path w="9984987" h="4674112">
                <a:moveTo>
                  <a:pt x="0" y="0"/>
                </a:moveTo>
                <a:lnTo>
                  <a:pt x="9984987" y="0"/>
                </a:lnTo>
                <a:lnTo>
                  <a:pt x="9984987" y="4674112"/>
                </a:lnTo>
                <a:lnTo>
                  <a:pt x="0" y="4674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00974" y="1776696"/>
            <a:ext cx="7987026" cy="5968487"/>
          </a:xfrm>
          <a:custGeom>
            <a:avLst/>
            <a:gdLst/>
            <a:ahLst/>
            <a:cxnLst/>
            <a:rect l="l" t="t" r="r" b="b"/>
            <a:pathLst>
              <a:path w="7987026" h="5968487">
                <a:moveTo>
                  <a:pt x="0" y="0"/>
                </a:moveTo>
                <a:lnTo>
                  <a:pt x="7987026" y="0"/>
                </a:lnTo>
                <a:lnTo>
                  <a:pt x="7987026" y="5968487"/>
                </a:lnTo>
                <a:lnTo>
                  <a:pt x="0" y="5968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134161" y="320034"/>
            <a:ext cx="2670929" cy="97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>
                <a:solidFill>
                  <a:srgbClr val="000000"/>
                </a:solidFill>
                <a:latin typeface="Alatsi"/>
              </a:rPr>
              <a:t>(Cont’D)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8EF4FF4E-5765-4BCD-8542-53F0CED1865F}"/>
              </a:ext>
            </a:extLst>
          </p:cNvPr>
          <p:cNvSpPr txBox="1"/>
          <p:nvPr/>
        </p:nvSpPr>
        <p:spPr>
          <a:xfrm>
            <a:off x="132802" y="7884783"/>
            <a:ext cx="10365307" cy="451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Poppins Semi-Bold"/>
              </a:rPr>
              <a:t>Figure 10: Categories of fault detection and classification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C3678-F2C1-4EB6-81D1-2EDE2D72E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7138790"/>
            <a:ext cx="4648200" cy="471018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801DB459-D232-4BAB-928E-5F72C47470DA}"/>
              </a:ext>
            </a:extLst>
          </p:cNvPr>
          <p:cNvSpPr txBox="1"/>
          <p:nvPr/>
        </p:nvSpPr>
        <p:spPr>
          <a:xfrm>
            <a:off x="8991600" y="7884783"/>
            <a:ext cx="10365307" cy="451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Poppins Semi-Bold"/>
              </a:rPr>
              <a:t>Figure 11: Categories of Machine Learning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629</Words>
  <Application>Microsoft Office PowerPoint</Application>
  <PresentationFormat>Custom</PresentationFormat>
  <Paragraphs>94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Arial</vt:lpstr>
      <vt:lpstr>Poppins Bold</vt:lpstr>
      <vt:lpstr>Poppins Semi-Bold</vt:lpstr>
      <vt:lpstr>Alatsi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</dc:title>
  <cp:lastModifiedBy>Lenovo</cp:lastModifiedBy>
  <cp:revision>13</cp:revision>
  <dcterms:created xsi:type="dcterms:W3CDTF">2006-08-16T00:00:00Z</dcterms:created>
  <dcterms:modified xsi:type="dcterms:W3CDTF">2024-06-26T02:25:39Z</dcterms:modified>
  <dc:identifier>DAGJKp3fQYU</dc:identifier>
</cp:coreProperties>
</file>